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3020" r:id="rId3"/>
    <p:sldId id="875" r:id="rId4"/>
    <p:sldId id="490" r:id="rId5"/>
    <p:sldId id="1009" r:id="rId6"/>
    <p:sldId id="3022" r:id="rId7"/>
    <p:sldId id="1003" r:id="rId8"/>
    <p:sldId id="3021" r:id="rId9"/>
    <p:sldId id="3023" r:id="rId10"/>
    <p:sldId id="3024" r:id="rId11"/>
    <p:sldId id="393" r:id="rId12"/>
    <p:sldId id="614" r:id="rId13"/>
    <p:sldId id="615" r:id="rId14"/>
  </p:sldIdLst>
  <p:sldSz cx="12192000" cy="6858000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0B48BC64-7329-4AEE-B3C5-143AA315A4C9}">
          <p14:sldIdLst>
            <p14:sldId id="257"/>
            <p14:sldId id="3020"/>
            <p14:sldId id="875"/>
            <p14:sldId id="490"/>
          </p14:sldIdLst>
        </p14:section>
        <p14:section name="タイトルなしのセクション" id="{2222DC94-E039-4F92-8293-E592BEC64C49}">
          <p14:sldIdLst>
            <p14:sldId id="1009"/>
            <p14:sldId id="3022"/>
            <p14:sldId id="1003"/>
            <p14:sldId id="3021"/>
            <p14:sldId id="3023"/>
            <p14:sldId id="3024"/>
            <p14:sldId id="393"/>
            <p14:sldId id="614"/>
            <p14:sldId id="6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06" autoAdjust="0"/>
    <p:restoredTop sz="96344" autoAdjust="0"/>
  </p:normalViewPr>
  <p:slideViewPr>
    <p:cSldViewPr snapToGrid="0" showGuides="1">
      <p:cViewPr varScale="1">
        <p:scale>
          <a:sx n="102" d="100"/>
          <a:sy n="102" d="100"/>
        </p:scale>
        <p:origin x="91" y="283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637FD-971D-42B0-959D-71BF8EE58E46}" type="datetimeFigureOut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52FB4-7F2E-4224-8EF8-4DD8B1D661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4521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77FC2-5A0F-48A6-8ECD-6B7A8F1A755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32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77FC2-5A0F-48A6-8ECD-6B7A8F1A755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2018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9625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602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15C359-71D7-C3B9-88BF-D451E834D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6A18819-8245-5E63-4DFF-AB0379EE5F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138FD45-72C0-6C6C-E93F-2EDA83F89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71DBD-C479-46DF-94A7-351AF4E58B53}" type="datetimeFigureOut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E3948C-DC11-8C78-262B-D4F75BAE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767FED-C9FA-F3E0-93C0-CBC6EC8B5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7E5F9-C1F8-4CBA-AB09-C4E01E159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4231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930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materials.duke.edu/aflow.html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56887E1D-C6A5-44E5-BA8F-18051EF886CE}"/>
              </a:ext>
            </a:extLst>
          </p:cNvPr>
          <p:cNvGrpSpPr/>
          <p:nvPr/>
        </p:nvGrpSpPr>
        <p:grpSpPr>
          <a:xfrm>
            <a:off x="6612" y="0"/>
            <a:ext cx="12185388" cy="6858000"/>
            <a:chOff x="4882" y="0"/>
            <a:chExt cx="8999538" cy="5400675"/>
          </a:xfrm>
          <a:solidFill>
            <a:schemeClr val="tx2">
              <a:lumMod val="75000"/>
            </a:schemeClr>
          </a:solidFill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88FAFF29-2F28-448E-BB99-889D44A1DE54}"/>
                </a:ext>
              </a:extLst>
            </p:cNvPr>
            <p:cNvSpPr/>
            <p:nvPr/>
          </p:nvSpPr>
          <p:spPr>
            <a:xfrm>
              <a:off x="639652" y="360608"/>
              <a:ext cx="7720234" cy="467945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286"/>
            </a:p>
          </p:txBody>
        </p:sp>
        <p:sp>
          <p:nvSpPr>
            <p:cNvPr id="13" name="吹き出し: 四角形 12">
              <a:extLst>
                <a:ext uri="{FF2B5EF4-FFF2-40B4-BE49-F238E27FC236}">
                  <a16:creationId xmlns:a16="http://schemas.microsoft.com/office/drawing/2014/main" id="{C442644B-D205-4A6B-A2E3-9E83194E782E}"/>
                </a:ext>
              </a:extLst>
            </p:cNvPr>
            <p:cNvSpPr/>
            <p:nvPr/>
          </p:nvSpPr>
          <p:spPr>
            <a:xfrm>
              <a:off x="754774" y="1863418"/>
              <a:ext cx="4345578" cy="474617"/>
            </a:xfrm>
            <a:prstGeom prst="wedgeRectCallout">
              <a:avLst>
                <a:gd name="adj1" fmla="val -52104"/>
                <a:gd name="adj2" fmla="val -95764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524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画像の端部分が見切れてしまう場合がありますので、テキスト含め</a:t>
              </a:r>
              <a:endParaRPr lang="en-US" altLang="ja-JP" sz="1524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r>
                <a:rPr lang="ja-JP" altLang="en-US" sz="1524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確実に表示させたい要素は、</a:t>
              </a:r>
              <a:r>
                <a:rPr lang="ja-JP" altLang="en-US" sz="1524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赤枠</a:t>
              </a:r>
              <a:r>
                <a:rPr lang="ja-JP" altLang="en-US" sz="1524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内に入力してください</a:t>
              </a:r>
              <a:endParaRPr lang="en-US" altLang="ja-JP" sz="1524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857A833B-7A31-47B4-B582-6AD72F4F4896}"/>
                </a:ext>
              </a:extLst>
            </p:cNvPr>
            <p:cNvSpPr txBox="1"/>
            <p:nvPr/>
          </p:nvSpPr>
          <p:spPr>
            <a:xfrm>
              <a:off x="2374877" y="3214438"/>
              <a:ext cx="4249783" cy="8113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6095" b="1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XXXXXX</a:t>
              </a:r>
              <a:endParaRPr lang="ja-JP" altLang="en-US" sz="6095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3818F1F5-EE8B-4A95-98DB-BF41964DB350}"/>
                </a:ext>
              </a:extLst>
            </p:cNvPr>
            <p:cNvSpPr/>
            <p:nvPr/>
          </p:nvSpPr>
          <p:spPr>
            <a:xfrm>
              <a:off x="4882" y="0"/>
              <a:ext cx="8999538" cy="54006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286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596328A6-D1C4-46D6-A77D-781D3D061C17}"/>
                </a:ext>
              </a:extLst>
            </p:cNvPr>
            <p:cNvSpPr txBox="1"/>
            <p:nvPr/>
          </p:nvSpPr>
          <p:spPr>
            <a:xfrm>
              <a:off x="1799905" y="767921"/>
              <a:ext cx="5463001" cy="62663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4571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戦略研勉強会＠キャンプ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35A9220-7505-46F1-BD50-BA7C1301D9BA}"/>
                </a:ext>
              </a:extLst>
            </p:cNvPr>
            <p:cNvSpPr txBox="1"/>
            <p:nvPr/>
          </p:nvSpPr>
          <p:spPr>
            <a:xfrm>
              <a:off x="4882" y="1713868"/>
              <a:ext cx="8994656" cy="2463632"/>
            </a:xfrm>
            <a:prstGeom prst="rect">
              <a:avLst/>
            </a:prstGeom>
            <a:grp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5079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第ｘｘ回</a:t>
              </a:r>
              <a:endParaRPr lang="en-US" altLang="ja-JP" sz="5079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algn="ctr"/>
              <a:r>
                <a:rPr lang="ja-JP" altLang="en-US" sz="9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ハイエントロピー</a:t>
              </a:r>
              <a:endParaRPr lang="en-US" altLang="ja-JP" sz="19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algn="ctr"/>
              <a:endPara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algn="ctr"/>
              <a:r>
                <a:rPr lang="ja-JP" altLang="en-US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～補足資料～</a:t>
              </a:r>
              <a:endParaRPr lang="ja-JP" altLang="en-US" sz="5079" b="1" dirty="0">
                <a:ln w="1905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pic>
          <p:nvPicPr>
            <p:cNvPr id="17" name="図 16" descr="テキスト が含まれている画像&#10;&#10;自動的に生成された説明">
              <a:extLst>
                <a:ext uri="{FF2B5EF4-FFF2-40B4-BE49-F238E27FC236}">
                  <a16:creationId xmlns:a16="http://schemas.microsoft.com/office/drawing/2014/main" id="{FD8BBDF0-8B51-4F8B-B7A4-A46DF0867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046" y="583965"/>
              <a:ext cx="1051040" cy="105104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A63E7183-8AE0-E7BD-2F6E-7FEB56F1A4EB}"/>
              </a:ext>
            </a:extLst>
          </p:cNvPr>
          <p:cNvSpPr/>
          <p:nvPr/>
        </p:nvSpPr>
        <p:spPr>
          <a:xfrm>
            <a:off x="411235" y="304800"/>
            <a:ext cx="1653309" cy="436743"/>
          </a:xfrm>
          <a:prstGeom prst="round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配布共有不可</a:t>
            </a:r>
          </a:p>
        </p:txBody>
      </p:sp>
    </p:spTree>
    <p:extLst>
      <p:ext uri="{BB962C8B-B14F-4D97-AF65-F5344CB8AC3E}">
        <p14:creationId xmlns:p14="http://schemas.microsoft.com/office/powerpoint/2010/main" val="714120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C819C8C-460D-184A-C7C6-604ADCEB313B}"/>
              </a:ext>
            </a:extLst>
          </p:cNvPr>
          <p:cNvSpPr/>
          <p:nvPr/>
        </p:nvSpPr>
        <p:spPr>
          <a:xfrm>
            <a:off x="0" y="-3888"/>
            <a:ext cx="12192000" cy="46785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 Duke Automatic-FLOW for Materials Database (AFLOW)</a:t>
            </a:r>
            <a:endParaRPr kumimoji="1" lang="ja-JP" altLang="en-US" sz="2400" b="1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3F8CDB7-4FDE-5957-7C4F-5B7F5FCBC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550" y="507930"/>
            <a:ext cx="9118900" cy="635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64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" descr="biz_0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422" y="2154237"/>
            <a:ext cx="2466181" cy="247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4500563" y="4380850"/>
            <a:ext cx="32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ありがとうございました。</a:t>
            </a:r>
            <a:endParaRPr kumimoji="1" lang="ja-JP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F2036BD-DFB5-427E-8AC5-40B48AB08451}"/>
              </a:ext>
            </a:extLst>
          </p:cNvPr>
          <p:cNvSpPr txBox="1"/>
          <p:nvPr/>
        </p:nvSpPr>
        <p:spPr>
          <a:xfrm>
            <a:off x="0" y="6120505"/>
            <a:ext cx="1219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ja-JP" altLang="en-US" sz="1050" b="0" i="0" u="none" strike="noStrike" baseline="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当レポートに掲載されているあらゆる内容は無断転載・複製を禁じます。</a:t>
            </a:r>
            <a:endParaRPr lang="en-US" altLang="ja-JP" sz="1050" b="0" i="0" u="none" strike="noStrike" baseline="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/>
            <a:r>
              <a:rPr lang="ja-JP" altLang="en-US" sz="1050" b="0" i="0" u="none" strike="noStrike" baseline="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当レポートは信頼できると思われる情報ソースから入手した情報・データに基づき作成していますが、当社はその正確性、完全性、信頼性等を保証するものではありません。当レポートは執筆者の見解に基づき作成されたものであり、当社及び三井物産グループの統一的な見解を示すものではありません。また、当レポートのご利用により、直接的あるいは間接的な不利益・損害が発生したとしても、当社及び三井物産グループは一切責任を負いません。レポートに掲載された内容は予告なしに変更することがあります。</a:t>
            </a:r>
            <a:endParaRPr lang="ja-JP" altLang="en-US" sz="105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CDC4DF28-D641-5F4F-D9BD-472C5CCE185C}"/>
              </a:ext>
            </a:extLst>
          </p:cNvPr>
          <p:cNvSpPr/>
          <p:nvPr/>
        </p:nvSpPr>
        <p:spPr>
          <a:xfrm>
            <a:off x="4446876" y="4780229"/>
            <a:ext cx="3371272" cy="436743"/>
          </a:xfrm>
          <a:prstGeom prst="round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当該資料は</a:t>
            </a:r>
            <a:r>
              <a:rPr kumimoji="1"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配布共有不可</a:t>
            </a:r>
            <a:r>
              <a:rPr kumimoji="1"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r>
              <a:rPr kumimoji="1" lang="ja-JP" altLang="en-US" sz="7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です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9690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726393" y="3020175"/>
            <a:ext cx="6739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>
                <a:latin typeface="Biome Light" panose="020B0303030204020804" pitchFamily="34" charset="0"/>
                <a:ea typeface="Malgun Gothic" panose="020B0503020000020004" pitchFamily="34" charset="-127"/>
                <a:cs typeface="Biome Light" panose="020B0303030204020804" pitchFamily="34" charset="0"/>
              </a:rPr>
              <a:t>Backup Slide</a:t>
            </a:r>
            <a:endParaRPr kumimoji="1" lang="ja-JP" altLang="en-US" sz="4800" dirty="0">
              <a:latin typeface="Biome Light" panose="020B0303030204020804" pitchFamily="34" charset="0"/>
              <a:ea typeface="Malgun Gothic" panose="020B0503020000020004" pitchFamily="34" charset="-127"/>
              <a:cs typeface="Biome Light" panose="020B03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448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" descr="biz_0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422" y="2154237"/>
            <a:ext cx="2466181" cy="247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4500563" y="4380850"/>
            <a:ext cx="32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おしまいです。</a:t>
            </a:r>
            <a:endParaRPr kumimoji="1" lang="ja-JP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FC4BA8D-9119-D8B4-59A5-5D18679AC3BF}"/>
              </a:ext>
            </a:extLst>
          </p:cNvPr>
          <p:cNvSpPr txBox="1"/>
          <p:nvPr/>
        </p:nvSpPr>
        <p:spPr>
          <a:xfrm>
            <a:off x="0" y="6120505"/>
            <a:ext cx="1219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ja-JP" altLang="en-US" sz="1050" b="0" i="0" u="none" strike="noStrike" baseline="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当レポートに掲載されているあらゆる内容は無断転載・複製を禁じます。</a:t>
            </a:r>
            <a:endParaRPr lang="en-US" altLang="ja-JP" sz="1050" b="0" i="0" u="none" strike="noStrike" baseline="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/>
            <a:r>
              <a:rPr lang="ja-JP" altLang="en-US" sz="1050" b="0" i="0" u="none" strike="noStrike" baseline="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当レポートは信頼できると思われる情報ソースから入手した情報・データに基づき作成していますが、当社はその正確性、完全性、信頼性等を保証するものではありません。当レポートは執筆者の見解に基づき作成されたものであり、当社及び三井物産グループの統一的な見解を示すものではありません。また、当レポートのご利用により、直接的あるいは間接的な不利益・損害が発生したとしても、当社及び三井物産グループは一切責任を負いません。レポートに掲載された内容は予告なしに変更することがあります。</a:t>
            </a:r>
            <a:endParaRPr lang="ja-JP" altLang="en-US" sz="105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8747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56887E1D-C6A5-44E5-BA8F-18051EF886CE}"/>
              </a:ext>
            </a:extLst>
          </p:cNvPr>
          <p:cNvGrpSpPr/>
          <p:nvPr/>
        </p:nvGrpSpPr>
        <p:grpSpPr>
          <a:xfrm>
            <a:off x="-8238" y="-1"/>
            <a:ext cx="12192000" cy="6857999"/>
            <a:chOff x="-6081" y="-1"/>
            <a:chExt cx="8999538" cy="5400675"/>
          </a:xfrm>
          <a:solidFill>
            <a:schemeClr val="accent5">
              <a:lumMod val="50000"/>
            </a:schemeClr>
          </a:solidFill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88FAFF29-2F28-448E-BB99-889D44A1DE54}"/>
                </a:ext>
              </a:extLst>
            </p:cNvPr>
            <p:cNvSpPr/>
            <p:nvPr/>
          </p:nvSpPr>
          <p:spPr>
            <a:xfrm>
              <a:off x="639652" y="360608"/>
              <a:ext cx="7720234" cy="467945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286"/>
            </a:p>
          </p:txBody>
        </p:sp>
        <p:sp>
          <p:nvSpPr>
            <p:cNvPr id="13" name="吹き出し: 四角形 12">
              <a:extLst>
                <a:ext uri="{FF2B5EF4-FFF2-40B4-BE49-F238E27FC236}">
                  <a16:creationId xmlns:a16="http://schemas.microsoft.com/office/drawing/2014/main" id="{C442644B-D205-4A6B-A2E3-9E83194E782E}"/>
                </a:ext>
              </a:extLst>
            </p:cNvPr>
            <p:cNvSpPr/>
            <p:nvPr/>
          </p:nvSpPr>
          <p:spPr>
            <a:xfrm>
              <a:off x="754774" y="1863418"/>
              <a:ext cx="4345578" cy="474617"/>
            </a:xfrm>
            <a:prstGeom prst="wedgeRectCallout">
              <a:avLst>
                <a:gd name="adj1" fmla="val -52104"/>
                <a:gd name="adj2" fmla="val -95764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524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画像の端部分が見切れてしまう場合がありますので、テキスト含め</a:t>
              </a:r>
              <a:endParaRPr lang="en-US" altLang="ja-JP" sz="1524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r>
                <a:rPr lang="ja-JP" altLang="en-US" sz="1524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確実に表示させたい要素は、</a:t>
              </a:r>
              <a:r>
                <a:rPr lang="ja-JP" altLang="en-US" sz="1524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赤枠</a:t>
              </a:r>
              <a:r>
                <a:rPr lang="ja-JP" altLang="en-US" sz="1524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内に入力してください</a:t>
              </a:r>
              <a:endParaRPr lang="en-US" altLang="ja-JP" sz="1524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857A833B-7A31-47B4-B582-6AD72F4F4896}"/>
                </a:ext>
              </a:extLst>
            </p:cNvPr>
            <p:cNvSpPr txBox="1"/>
            <p:nvPr/>
          </p:nvSpPr>
          <p:spPr>
            <a:xfrm>
              <a:off x="2374877" y="3214438"/>
              <a:ext cx="4249783" cy="8113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6095" b="1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XXXXXX</a:t>
              </a:r>
              <a:endParaRPr lang="ja-JP" altLang="en-US" sz="6095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3818F1F5-EE8B-4A95-98DB-BF41964DB350}"/>
                </a:ext>
              </a:extLst>
            </p:cNvPr>
            <p:cNvSpPr/>
            <p:nvPr/>
          </p:nvSpPr>
          <p:spPr>
            <a:xfrm>
              <a:off x="-6081" y="-1"/>
              <a:ext cx="8999538" cy="5400675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286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35A9220-7505-46F1-BD50-BA7C1301D9BA}"/>
                </a:ext>
              </a:extLst>
            </p:cNvPr>
            <p:cNvSpPr txBox="1"/>
            <p:nvPr/>
          </p:nvSpPr>
          <p:spPr>
            <a:xfrm>
              <a:off x="20871" y="428079"/>
              <a:ext cx="8972586" cy="4544514"/>
            </a:xfrm>
            <a:prstGeom prst="rect">
              <a:avLst/>
            </a:prstGeom>
            <a:grp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8800" dirty="0">
                  <a:ln w="19050"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お昼休みの</a:t>
              </a:r>
              <a:r>
                <a:rPr lang="en-US" altLang="ja-JP" sz="11500" dirty="0">
                  <a:ln w="19050"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30</a:t>
              </a:r>
              <a:r>
                <a:rPr lang="ja-JP" altLang="en-US" sz="11500" dirty="0">
                  <a:ln w="19050"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分</a:t>
              </a:r>
              <a:endParaRPr lang="en-US" altLang="ja-JP" sz="8800" dirty="0">
                <a:ln w="19050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  <a:p>
              <a:pPr algn="ctr"/>
              <a:r>
                <a:rPr lang="ja-JP" altLang="en-US" sz="8000" dirty="0">
                  <a:ln w="19050"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お時間を頂きます。</a:t>
              </a:r>
              <a:endParaRPr lang="en-US" altLang="ja-JP" sz="8000" dirty="0">
                <a:ln w="1905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  <a:p>
              <a:pPr algn="ctr"/>
              <a:endParaRPr lang="en-US" altLang="ja-JP" sz="4800" dirty="0">
                <a:ln w="1905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  <a:p>
              <a:pPr algn="ctr"/>
              <a:r>
                <a:rPr lang="ja-JP" altLang="en-US" sz="6000" dirty="0">
                  <a:ln w="19050"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肩の力を抜いて</a:t>
              </a:r>
              <a:r>
                <a:rPr lang="ja-JP" altLang="en-US" sz="6600" dirty="0">
                  <a:ln w="19050"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ゆるり</a:t>
              </a:r>
              <a:r>
                <a:rPr lang="ja-JP" altLang="en-US" sz="6000" dirty="0">
                  <a:ln w="19050"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と</a:t>
              </a:r>
              <a:endParaRPr lang="en-US" altLang="ja-JP" sz="6000" dirty="0">
                <a:ln w="1905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  <a:p>
              <a:pPr algn="ctr"/>
              <a:r>
                <a:rPr lang="ja-JP" altLang="en-US" sz="6000" dirty="0">
                  <a:ln w="19050"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お聴きください～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3637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 3">
            <a:extLst>
              <a:ext uri="{FF2B5EF4-FFF2-40B4-BE49-F238E27FC236}">
                <a16:creationId xmlns:a16="http://schemas.microsoft.com/office/drawing/2014/main" id="{495CBDA6-15CD-4F73-AA0B-36E9698A53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9301"/>
              </p:ext>
            </p:extLst>
          </p:nvPr>
        </p:nvGraphicFramePr>
        <p:xfrm>
          <a:off x="0" y="270887"/>
          <a:ext cx="12192000" cy="6261489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182690">
                  <a:extLst>
                    <a:ext uri="{9D8B030D-6E8A-4147-A177-3AD203B41FA5}">
                      <a16:colId xmlns:a16="http://schemas.microsoft.com/office/drawing/2014/main" val="922906179"/>
                    </a:ext>
                  </a:extLst>
                </a:gridCol>
                <a:gridCol w="2509744">
                  <a:extLst>
                    <a:ext uri="{9D8B030D-6E8A-4147-A177-3AD203B41FA5}">
                      <a16:colId xmlns:a16="http://schemas.microsoft.com/office/drawing/2014/main" val="3620762904"/>
                    </a:ext>
                  </a:extLst>
                </a:gridCol>
                <a:gridCol w="8499566">
                  <a:extLst>
                    <a:ext uri="{9D8B030D-6E8A-4147-A177-3AD203B41FA5}">
                      <a16:colId xmlns:a16="http://schemas.microsoft.com/office/drawing/2014/main" val="2514353749"/>
                    </a:ext>
                  </a:extLst>
                </a:gridCol>
              </a:tblGrid>
              <a:tr h="26488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>
                          <a:solidFill>
                            <a:schemeClr val="bg1"/>
                          </a:solidFill>
                          <a:latin typeface="UD デジタル 教科書体 N-R" panose="02020400000000000000" pitchFamily="17" charset="-128"/>
                          <a:ea typeface="UD デジタル 教科書体 N-R" panose="02020400000000000000" pitchFamily="17" charset="-128"/>
                        </a:rPr>
                        <a:t>回数</a:t>
                      </a:r>
                    </a:p>
                  </a:txBody>
                  <a:tcPr anchor="b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dirty="0">
                          <a:solidFill>
                            <a:schemeClr val="bg1"/>
                          </a:solidFill>
                          <a:latin typeface="UD デジタル 教科書体 N-R" panose="02020400000000000000" pitchFamily="17" charset="-128"/>
                          <a:ea typeface="UD デジタル 教科書体 N-R" panose="02020400000000000000" pitchFamily="17" charset="-128"/>
                        </a:rPr>
                        <a:t>開催日</a:t>
                      </a:r>
                      <a:r>
                        <a:rPr kumimoji="1" lang="ja-JP" altLang="en-US" sz="1050" b="0" dirty="0">
                          <a:solidFill>
                            <a:schemeClr val="bg1"/>
                          </a:solidFill>
                          <a:latin typeface="UD デジタル 教科書体 N-R" panose="02020400000000000000" pitchFamily="17" charset="-128"/>
                          <a:ea typeface="UD デジタル 教科書体 N-R" panose="02020400000000000000" pitchFamily="17" charset="-128"/>
                        </a:rPr>
                        <a:t>（予告なく延期されます）</a:t>
                      </a:r>
                      <a:endParaRPr kumimoji="1" lang="ja-JP" altLang="en-US" sz="1800" b="0" dirty="0">
                        <a:solidFill>
                          <a:schemeClr val="bg1"/>
                        </a:solidFill>
                        <a:latin typeface="UD デジタル 教科書体 N-R" panose="02020400000000000000" pitchFamily="17" charset="-128"/>
                        <a:ea typeface="UD デジタル 教科書体 N-R" panose="02020400000000000000" pitchFamily="17" charset="-128"/>
                      </a:endParaRPr>
                    </a:p>
                  </a:txBody>
                  <a:tcPr anchor="b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dirty="0">
                          <a:solidFill>
                            <a:schemeClr val="bg1"/>
                          </a:solidFill>
                          <a:latin typeface="UD デジタル 教科書体 N-R" panose="02020400000000000000" pitchFamily="17" charset="-128"/>
                          <a:ea typeface="UD デジタル 教科書体 N-R" panose="02020400000000000000" pitchFamily="17" charset="-128"/>
                        </a:rPr>
                        <a:t>タイトル</a:t>
                      </a:r>
                      <a:r>
                        <a:rPr kumimoji="1" lang="ja-JP" altLang="en-US" sz="900" dirty="0">
                          <a:solidFill>
                            <a:schemeClr val="bg1"/>
                          </a:solidFill>
                          <a:latin typeface="UD デジタル 教科書体 N-R" panose="02020400000000000000" pitchFamily="17" charset="-128"/>
                          <a:ea typeface="UD デジタル 教科書体 N-R" panose="02020400000000000000" pitchFamily="17" charset="-128"/>
                        </a:rPr>
                        <a:t>（予告なく変更されます）</a:t>
                      </a:r>
                      <a:endParaRPr kumimoji="1" lang="ja-JP" altLang="en-US" sz="1800" dirty="0">
                        <a:solidFill>
                          <a:schemeClr val="bg1"/>
                        </a:solidFill>
                        <a:latin typeface="UD デジタル 教科書体 N-R" panose="02020400000000000000" pitchFamily="17" charset="-128"/>
                        <a:ea typeface="UD デジタル 教科書体 N-R" panose="02020400000000000000" pitchFamily="17" charset="-128"/>
                      </a:endParaRPr>
                    </a:p>
                  </a:txBody>
                  <a:tcPr anchor="b"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773680"/>
                  </a:ext>
                </a:extLst>
              </a:tr>
              <a:tr h="65508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effectLst/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第１３回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２０２３年４月</a:t>
                      </a:r>
                      <a:r>
                        <a:rPr kumimoji="1" lang="en-US" altLang="ja-JP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24</a:t>
                      </a:r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日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32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ユーラシア地経学</a:t>
                      </a:r>
                      <a:r>
                        <a:rPr kumimoji="1" lang="en-US" altLang="ja-JP" sz="32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 </a:t>
                      </a:r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～リムランド、中央回廊、大陸</a:t>
                      </a:r>
                      <a:r>
                        <a:rPr kumimoji="1" lang="en-US" altLang="ja-JP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DX</a:t>
                      </a:r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～</a:t>
                      </a:r>
                      <a:endParaRPr kumimoji="1" lang="ja-JP" altLang="en-US" sz="1600" b="1" dirty="0">
                        <a:solidFill>
                          <a:schemeClr val="tx1"/>
                        </a:solidFill>
                        <a:latin typeface="BIZ UDP明朝 Medium" panose="02020500000000000000" pitchFamily="18" charset="-128"/>
                        <a:ea typeface="BIZ UDP明朝 Medium" panose="02020500000000000000" pitchFamily="18" charset="-128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287589"/>
                  </a:ext>
                </a:extLst>
              </a:tr>
              <a:tr h="65508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effectLst/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第１４回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２０２３年６月９日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32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mRNA</a:t>
                      </a:r>
                      <a:r>
                        <a:rPr kumimoji="1" lang="ja-JP" altLang="en-US" sz="32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医薬</a:t>
                      </a:r>
                      <a:r>
                        <a:rPr kumimoji="1" lang="ja-JP" altLang="en-US" sz="28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 </a:t>
                      </a:r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～治療薬、ナノ脂質、プラスミド</a:t>
                      </a:r>
                      <a:r>
                        <a:rPr kumimoji="1" lang="en-US" altLang="ja-JP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DNA</a:t>
                      </a:r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～</a:t>
                      </a:r>
                      <a:endParaRPr kumimoji="1" lang="ja-JP" altLang="en-US" sz="1800" b="1" dirty="0">
                        <a:solidFill>
                          <a:schemeClr val="tx1"/>
                        </a:solidFill>
                        <a:latin typeface="BIZ UDP明朝 Medium" panose="02020500000000000000" pitchFamily="18" charset="-128"/>
                        <a:ea typeface="BIZ UDP明朝 Medium" panose="02020500000000000000" pitchFamily="18" charset="-128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903158"/>
                  </a:ext>
                </a:extLst>
              </a:tr>
              <a:tr h="65508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effectLst/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第１５回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２０２３年７月</a:t>
                      </a:r>
                      <a:r>
                        <a:rPr kumimoji="1" lang="en-US" altLang="ja-JP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25</a:t>
                      </a:r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日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32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旧三井物産と南満州鉄道 </a:t>
                      </a:r>
                      <a:r>
                        <a:rPr kumimoji="1" lang="ja-JP" altLang="en-US" sz="18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～調査部組織を持った組織の趨勢～</a:t>
                      </a:r>
                      <a:endParaRPr kumimoji="1" lang="ja-JP" altLang="en-US" sz="3200" b="1" dirty="0">
                        <a:solidFill>
                          <a:schemeClr val="tx1"/>
                        </a:solidFill>
                        <a:latin typeface="BIZ UDP明朝 Medium" panose="02020500000000000000" pitchFamily="18" charset="-128"/>
                        <a:ea typeface="BIZ UDP明朝 Medium" panose="02020500000000000000" pitchFamily="18" charset="-128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134245"/>
                  </a:ext>
                </a:extLst>
              </a:tr>
              <a:tr h="65508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effectLst/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第１６回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２０２</a:t>
                      </a:r>
                      <a:r>
                        <a:rPr kumimoji="1" lang="en-US" altLang="ja-JP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3</a:t>
                      </a:r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年８月</a:t>
                      </a:r>
                      <a:r>
                        <a:rPr kumimoji="1" lang="en-US" altLang="ja-JP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25</a:t>
                      </a:r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日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32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人口トレンド </a:t>
                      </a:r>
                      <a:r>
                        <a:rPr kumimoji="1" lang="ja-JP" altLang="en-US" sz="18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～減速する世界、縮小する日本～</a:t>
                      </a:r>
                      <a:endParaRPr kumimoji="1" lang="ja-JP" altLang="en-US" sz="3200" b="1" dirty="0">
                        <a:solidFill>
                          <a:schemeClr val="tx1"/>
                        </a:solidFill>
                        <a:latin typeface="BIZ UDP明朝 Medium" panose="02020500000000000000" pitchFamily="18" charset="-128"/>
                        <a:ea typeface="BIZ UDP明朝 Medium" panose="02020500000000000000" pitchFamily="18" charset="-128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905806"/>
                  </a:ext>
                </a:extLst>
              </a:tr>
              <a:tr h="65508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effectLst/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第１７回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>
                          <a:solidFill>
                            <a:srgbClr val="002060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202</a:t>
                      </a:r>
                      <a:r>
                        <a:rPr kumimoji="1" lang="ja-JP" altLang="en-US" sz="2000" b="1" dirty="0">
                          <a:solidFill>
                            <a:srgbClr val="002060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３年９月</a:t>
                      </a:r>
                      <a:r>
                        <a:rPr kumimoji="1" lang="en-US" altLang="ja-JP" sz="2000" b="1" dirty="0">
                          <a:solidFill>
                            <a:srgbClr val="002060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25</a:t>
                      </a:r>
                      <a:r>
                        <a:rPr kumimoji="1" lang="ja-JP" altLang="en-US" sz="2000" b="1" dirty="0">
                          <a:solidFill>
                            <a:srgbClr val="C00000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日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32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ウクライナ戦訓 </a:t>
                      </a:r>
                      <a:r>
                        <a:rPr kumimoji="1" lang="ja-JP" altLang="en-US" sz="18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～電子戦、ドローン戦、塹壕戦～</a:t>
                      </a:r>
                      <a:endParaRPr kumimoji="1" lang="ja-JP" altLang="en-US" sz="3200" b="1" dirty="0">
                        <a:solidFill>
                          <a:schemeClr val="tx1"/>
                        </a:solidFill>
                        <a:latin typeface="BIZ UDP明朝 Medium" panose="02020500000000000000" pitchFamily="18" charset="-128"/>
                        <a:ea typeface="BIZ UDP明朝 Medium" panose="02020500000000000000" pitchFamily="18" charset="-128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204354"/>
                  </a:ext>
                </a:extLst>
              </a:tr>
              <a:tr h="65508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effectLst/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第１８回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rgbClr val="002060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２０２３年</a:t>
                      </a:r>
                      <a:r>
                        <a:rPr kumimoji="1" lang="en-US" altLang="ja-JP" sz="2000" b="1" dirty="0">
                          <a:solidFill>
                            <a:srgbClr val="002060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10</a:t>
                      </a:r>
                      <a:r>
                        <a:rPr kumimoji="1" lang="ja-JP" altLang="en-US" sz="2000" b="1" dirty="0">
                          <a:solidFill>
                            <a:srgbClr val="002060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月２５</a:t>
                      </a:r>
                      <a:r>
                        <a:rPr kumimoji="1" lang="ja-JP" altLang="en-US" sz="2000" b="1" dirty="0">
                          <a:solidFill>
                            <a:srgbClr val="C00000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日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32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インテリジェンスの世界と商社</a:t>
                      </a:r>
                      <a:r>
                        <a:rPr kumimoji="1" lang="ja-JP" altLang="en-US" sz="16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～軍事諜報組織の戦前から戦後～</a:t>
                      </a:r>
                      <a:endParaRPr kumimoji="1" lang="ja-JP" altLang="en-US" sz="3200" b="1" dirty="0">
                        <a:solidFill>
                          <a:schemeClr val="tx1"/>
                        </a:solidFill>
                        <a:latin typeface="BIZ UDP明朝 Medium" panose="02020500000000000000" pitchFamily="18" charset="-128"/>
                        <a:ea typeface="BIZ UDP明朝 Medium" panose="02020500000000000000" pitchFamily="18" charset="-128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308891"/>
                  </a:ext>
                </a:extLst>
              </a:tr>
              <a:tr h="65508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effectLst/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第１９回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２０２３年１</a:t>
                      </a:r>
                      <a:r>
                        <a:rPr kumimoji="1" lang="en-US" altLang="ja-JP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1</a:t>
                      </a:r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月２７日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32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新興技術の融合と</a:t>
                      </a:r>
                      <a:r>
                        <a:rPr kumimoji="1" lang="ja-JP" altLang="en-US" sz="28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リスク</a:t>
                      </a:r>
                      <a:r>
                        <a:rPr kumimoji="1" lang="ja-JP" altLang="en-US" sz="16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～ゲノム技術・人工知能・脳科学～</a:t>
                      </a:r>
                      <a:endParaRPr kumimoji="1" lang="ja-JP" altLang="en-US" sz="3200" b="1" dirty="0">
                        <a:solidFill>
                          <a:schemeClr val="tx1"/>
                        </a:solidFill>
                        <a:latin typeface="BIZ UDP明朝 Medium" panose="02020500000000000000" pitchFamily="18" charset="-128"/>
                        <a:ea typeface="BIZ UDP明朝 Medium" panose="02020500000000000000" pitchFamily="18" charset="-128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547676"/>
                  </a:ext>
                </a:extLst>
              </a:tr>
              <a:tr h="65508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effectLst/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第</a:t>
                      </a:r>
                      <a:r>
                        <a:rPr kumimoji="1" lang="en-US" altLang="ja-JP" sz="2000" b="1" dirty="0">
                          <a:solidFill>
                            <a:schemeClr val="tx1"/>
                          </a:solidFill>
                          <a:effectLst/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20</a:t>
                      </a:r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effectLst/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回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２０２３年</a:t>
                      </a:r>
                      <a:r>
                        <a:rPr kumimoji="1" lang="en-US" altLang="ja-JP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1</a:t>
                      </a:r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２月２５日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32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旧三井物産と情報 </a:t>
                      </a:r>
                      <a:r>
                        <a:rPr kumimoji="1" lang="ja-JP" altLang="en-US" sz="18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～過去を展望し未来を知る～</a:t>
                      </a:r>
                      <a:endParaRPr kumimoji="1" lang="ja-JP" altLang="en-US" sz="3200" b="1" dirty="0">
                        <a:solidFill>
                          <a:schemeClr val="tx1"/>
                        </a:solidFill>
                        <a:latin typeface="BIZ UDP明朝 Medium" panose="02020500000000000000" pitchFamily="18" charset="-128"/>
                        <a:ea typeface="BIZ UDP明朝 Medium" panose="02020500000000000000" pitchFamily="18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220767"/>
                  </a:ext>
                </a:extLst>
              </a:tr>
              <a:tr h="65508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effectLst/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第</a:t>
                      </a:r>
                      <a:r>
                        <a:rPr kumimoji="1" lang="en-US" altLang="ja-JP" sz="2000" b="1" dirty="0">
                          <a:solidFill>
                            <a:schemeClr val="tx1"/>
                          </a:solidFill>
                          <a:effectLst/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21</a:t>
                      </a:r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effectLst/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回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rgbClr val="002060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２０２４年</a:t>
                      </a:r>
                      <a:r>
                        <a:rPr kumimoji="1" lang="en-US" altLang="ja-JP" sz="2000" b="1" dirty="0">
                          <a:solidFill>
                            <a:srgbClr val="002060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1</a:t>
                      </a:r>
                      <a:r>
                        <a:rPr kumimoji="1" lang="ja-JP" altLang="en-US" sz="2000" b="1" dirty="0">
                          <a:solidFill>
                            <a:srgbClr val="002060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月</a:t>
                      </a:r>
                      <a:r>
                        <a:rPr kumimoji="1" lang="ja-JP" altLang="en-US" sz="2000" b="1" dirty="0">
                          <a:solidFill>
                            <a:srgbClr val="C00000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吉日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32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WEF</a:t>
                      </a:r>
                      <a:r>
                        <a:rPr kumimoji="1" lang="ja-JP" altLang="en-US" sz="32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グローバルリスク </a:t>
                      </a:r>
                      <a:r>
                        <a:rPr kumimoji="1" lang="ja-JP" altLang="en-US" sz="18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～副題～</a:t>
                      </a:r>
                      <a:endParaRPr kumimoji="1" lang="ja-JP" altLang="en-US" sz="4800" b="1" dirty="0">
                        <a:solidFill>
                          <a:schemeClr val="tx1"/>
                        </a:solidFill>
                        <a:latin typeface="BIZ UDP明朝 Medium" panose="02020500000000000000" pitchFamily="18" charset="-128"/>
                        <a:ea typeface="BIZ UDP明朝 Medium" panose="02020500000000000000" pitchFamily="18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750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0936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13">
            <a:extLst>
              <a:ext uri="{FF2B5EF4-FFF2-40B4-BE49-F238E27FC236}">
                <a16:creationId xmlns:a16="http://schemas.microsoft.com/office/drawing/2014/main" id="{B18A2A1A-FB5E-4E81-9AE1-0A13DBBF2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293" y="5722533"/>
            <a:ext cx="966733" cy="105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7BAAD30-FBB4-4C39-A11A-C0CDED7DD39D}"/>
              </a:ext>
            </a:extLst>
          </p:cNvPr>
          <p:cNvSpPr txBox="1"/>
          <p:nvPr/>
        </p:nvSpPr>
        <p:spPr>
          <a:xfrm rot="20399141">
            <a:off x="10778830" y="5525100"/>
            <a:ext cx="801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ポチッ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CB6D7E-16E5-4246-A99A-4BF78E8C2AC1}"/>
              </a:ext>
            </a:extLst>
          </p:cNvPr>
          <p:cNvSpPr txBox="1"/>
          <p:nvPr/>
        </p:nvSpPr>
        <p:spPr>
          <a:xfrm>
            <a:off x="500199" y="11436"/>
            <a:ext cx="11264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latin typeface="72 Black" panose="020B0A04030603020204" pitchFamily="34" charset="0"/>
                <a:ea typeface="BIZ UDP明朝 Medium" panose="02020500000000000000" pitchFamily="18" charset="-128"/>
                <a:cs typeface="72 Black" panose="020B0A04030603020204" pitchFamily="34" charset="0"/>
              </a:rPr>
              <a:t>アンケートにご協力をお願い致します。</a:t>
            </a:r>
            <a:endParaRPr lang="ja-JP" altLang="en-US" sz="28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1A28B19C-CE1A-4F1F-9E82-03697DBC2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91855" cy="179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E5A9C13-B74A-425E-88AA-D1DE28142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549" y="604746"/>
            <a:ext cx="6092901" cy="605706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78FAB8B-F900-48E0-B87B-061AB4C178E7}"/>
              </a:ext>
            </a:extLst>
          </p:cNvPr>
          <p:cNvSpPr txBox="1"/>
          <p:nvPr/>
        </p:nvSpPr>
        <p:spPr>
          <a:xfrm rot="440159">
            <a:off x="10587250" y="387489"/>
            <a:ext cx="615553" cy="63310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00206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アンケートにご協力をお願い致します！</a:t>
            </a:r>
          </a:p>
        </p:txBody>
      </p:sp>
    </p:spTree>
    <p:extLst>
      <p:ext uri="{BB962C8B-B14F-4D97-AF65-F5344CB8AC3E}">
        <p14:creationId xmlns:p14="http://schemas.microsoft.com/office/powerpoint/2010/main" val="1433890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8847852-0ACF-3BDF-9CE4-8156CDBC0C1A}"/>
              </a:ext>
            </a:extLst>
          </p:cNvPr>
          <p:cNvSpPr/>
          <p:nvPr/>
        </p:nvSpPr>
        <p:spPr>
          <a:xfrm>
            <a:off x="0" y="2183702"/>
            <a:ext cx="12191999" cy="258316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は</a:t>
            </a:r>
            <a:endParaRPr kumimoji="1" lang="ja-JP" altLang="en-US" sz="5400" dirty="0">
              <a:latin typeface="Arial Rounded MT Bold" panose="020F0704030504030204" pitchFamily="34" charset="0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23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C819C8C-460D-184A-C7C6-604ADCEB313B}"/>
              </a:ext>
            </a:extLst>
          </p:cNvPr>
          <p:cNvSpPr/>
          <p:nvPr/>
        </p:nvSpPr>
        <p:spPr>
          <a:xfrm>
            <a:off x="0" y="-3888"/>
            <a:ext cx="12192000" cy="46785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米海軍研究所のハイエントロピー物質研究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67BC6B8-1C83-33B3-E273-EC3AAFF01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4" y="463970"/>
            <a:ext cx="6789206" cy="63369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96DE0FA-8F06-3284-1F26-D20786CF8CBD}"/>
              </a:ext>
            </a:extLst>
          </p:cNvPr>
          <p:cNvSpPr txBox="1"/>
          <p:nvPr/>
        </p:nvSpPr>
        <p:spPr>
          <a:xfrm>
            <a:off x="5321509" y="1385554"/>
            <a:ext cx="687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b="1" dirty="0">
                <a:solidFill>
                  <a:srgbClr val="1B1B1B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Disordered Enthalpy-Entropy Descriptor (DEED)</a:t>
            </a:r>
            <a:endParaRPr lang="ja-JP" altLang="en-US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8C2C7BA-81A1-B28B-4CEA-BF62BF6706D5}"/>
              </a:ext>
            </a:extLst>
          </p:cNvPr>
          <p:cNvSpPr txBox="1"/>
          <p:nvPr/>
        </p:nvSpPr>
        <p:spPr>
          <a:xfrm>
            <a:off x="5321509" y="2353145"/>
            <a:ext cx="609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B1B1B"/>
                </a:solidFill>
                <a:effectLst/>
                <a:latin typeface="Public Sans Regular"/>
              </a:rPr>
              <a:t>Duke Automatic-FLOW for Materials Database(AFLOW)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687C529-0B8F-F7D5-CBD1-B1909AF2D046}"/>
              </a:ext>
            </a:extLst>
          </p:cNvPr>
          <p:cNvSpPr txBox="1"/>
          <p:nvPr/>
        </p:nvSpPr>
        <p:spPr>
          <a:xfrm>
            <a:off x="5926736" y="5103115"/>
            <a:ext cx="60972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https://www.nre.navy.mil/media-center/news-releases/onr-sponsored-research-could-potentially-lead-millions-new-materials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5037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C819C8C-460D-184A-C7C6-604ADCEB313B}"/>
              </a:ext>
            </a:extLst>
          </p:cNvPr>
          <p:cNvSpPr/>
          <p:nvPr/>
        </p:nvSpPr>
        <p:spPr>
          <a:xfrm>
            <a:off x="0" y="-3888"/>
            <a:ext cx="12192000" cy="46785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術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0BAA14F-7378-35D5-6C8A-B77631E32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505" y="752834"/>
            <a:ext cx="8201636" cy="610516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75062F9-69A8-4323-5991-7A0BA447FEB6}"/>
              </a:ext>
            </a:extLst>
          </p:cNvPr>
          <p:cNvSpPr txBox="1"/>
          <p:nvPr/>
        </p:nvSpPr>
        <p:spPr>
          <a:xfrm rot="19692580">
            <a:off x="680179" y="2776850"/>
            <a:ext cx="60972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https://www.nature.com/articles/s41586-023-06786-y</a:t>
            </a:r>
            <a:endParaRPr lang="ja-JP" altLang="en-US" sz="1600" dirty="0">
              <a:solidFill>
                <a:srgbClr val="FF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6345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9CF9CBF-F47D-CE3C-FCC4-F7CF3ECDE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956"/>
            <a:ext cx="12192000" cy="6287868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C819C8C-460D-184A-C7C6-604ADCEB313B}"/>
              </a:ext>
            </a:extLst>
          </p:cNvPr>
          <p:cNvSpPr/>
          <p:nvPr/>
        </p:nvSpPr>
        <p:spPr>
          <a:xfrm>
            <a:off x="0" y="-3888"/>
            <a:ext cx="12192000" cy="46785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デューク大学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4DB33C-C6F7-1A07-DCAB-00AF9A4D67BB}"/>
              </a:ext>
            </a:extLst>
          </p:cNvPr>
          <p:cNvSpPr txBox="1"/>
          <p:nvPr/>
        </p:nvSpPr>
        <p:spPr>
          <a:xfrm>
            <a:off x="485307" y="5935068"/>
            <a:ext cx="6157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Bahnschrift" panose="020B0502040204020203" pitchFamily="34" charset="0"/>
              </a:rPr>
              <a:t>https://pratt.duke.edu/news/deed-ceramics/</a:t>
            </a:r>
            <a:endParaRPr lang="ja-JP" altLang="en-US" b="1" dirty="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157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C819C8C-460D-184A-C7C6-604ADCEB313B}"/>
              </a:ext>
            </a:extLst>
          </p:cNvPr>
          <p:cNvSpPr/>
          <p:nvPr/>
        </p:nvSpPr>
        <p:spPr>
          <a:xfrm>
            <a:off x="0" y="-3888"/>
            <a:ext cx="12192000" cy="46785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ja-JP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Duke Automatic-FLOW for Materials Database (AFLOW)</a:t>
            </a:r>
            <a:endParaRPr kumimoji="1" lang="ja-JP" altLang="en-US" sz="2400" b="1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E5E0565-4F73-56E8-9758-0207CA54F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629" y="556239"/>
            <a:ext cx="9097574" cy="630176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7D01A91-C82B-121A-B65E-FFE7FB736B53}"/>
              </a:ext>
            </a:extLst>
          </p:cNvPr>
          <p:cNvSpPr txBox="1"/>
          <p:nvPr/>
        </p:nvSpPr>
        <p:spPr>
          <a:xfrm>
            <a:off x="9112146" y="2389895"/>
            <a:ext cx="2805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C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https://aflow.org/</a:t>
            </a:r>
            <a:endParaRPr lang="ja-JP" altLang="en-US" b="1" dirty="0">
              <a:solidFill>
                <a:srgbClr val="C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9721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fb76b20-b480-4230-8bf5-23ec920b1ce3}" enabled="0" method="" siteId="{ffb76b20-b480-4230-8bf5-23ec920b1ce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77048</TotalTime>
  <Words>638</Words>
  <Application>Microsoft Office PowerPoint</Application>
  <PresentationFormat>ワイド画面</PresentationFormat>
  <Paragraphs>72</Paragraphs>
  <Slides>13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31" baseType="lpstr">
      <vt:lpstr>72 Black</vt:lpstr>
      <vt:lpstr>BIZ UDPゴシック</vt:lpstr>
      <vt:lpstr>BIZ UDP明朝 Medium</vt:lpstr>
      <vt:lpstr>HGP創英角ﾎﾟｯﾌﾟ体</vt:lpstr>
      <vt:lpstr>Malgun Gothic</vt:lpstr>
      <vt:lpstr>Meiryo UI</vt:lpstr>
      <vt:lpstr>Public Sans Regular</vt:lpstr>
      <vt:lpstr>UD デジタル 教科書体 NK-B</vt:lpstr>
      <vt:lpstr>UD Digi Kyokasho NK-R</vt:lpstr>
      <vt:lpstr>UD デジタル 教科書体 N-R</vt:lpstr>
      <vt:lpstr>游ゴシック</vt:lpstr>
      <vt:lpstr>Amasis MT Pro Black</vt:lpstr>
      <vt:lpstr>Arial</vt:lpstr>
      <vt:lpstr>Arial Rounded MT Bold</vt:lpstr>
      <vt:lpstr>Bahnschrift</vt:lpstr>
      <vt:lpstr>Biome Light</vt:lpstr>
      <vt:lpstr>Roboto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Abe,YutakaTKZIM</dc:creator>
  <cp:lastModifiedBy>裕 阿部</cp:lastModifiedBy>
  <cp:revision>296</cp:revision>
  <cp:lastPrinted>2023-07-25T02:16:56Z</cp:lastPrinted>
  <dcterms:created xsi:type="dcterms:W3CDTF">2023-03-29T00:02:56Z</dcterms:created>
  <dcterms:modified xsi:type="dcterms:W3CDTF">2024-01-09T01:40:25Z</dcterms:modified>
</cp:coreProperties>
</file>